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4" r:id="rId3"/>
    <p:sldId id="263" r:id="rId4"/>
    <p:sldId id="265" r:id="rId5"/>
    <p:sldId id="275" r:id="rId6"/>
    <p:sldId id="276" r:id="rId7"/>
    <p:sldId id="259" r:id="rId8"/>
    <p:sldId id="278" r:id="rId9"/>
    <p:sldId id="277" r:id="rId10"/>
    <p:sldId id="260" r:id="rId11"/>
    <p:sldId id="261" r:id="rId12"/>
    <p:sldId id="279" r:id="rId13"/>
    <p:sldId id="262" r:id="rId14"/>
    <p:sldId id="266" r:id="rId15"/>
    <p:sldId id="267" r:id="rId16"/>
    <p:sldId id="274" r:id="rId17"/>
    <p:sldId id="270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 20-29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2015 -2016 уч.год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30-39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2015 -2016 уч.год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40-49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2015 -2016 уч.год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50 и более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2015 -2016 уч.год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5862528"/>
        <c:axId val="115892992"/>
        <c:axId val="0"/>
      </c:bar3DChart>
      <c:catAx>
        <c:axId val="11586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892992"/>
        <c:crosses val="autoZero"/>
        <c:auto val="1"/>
        <c:lblAlgn val="ctr"/>
        <c:lblOffset val="100"/>
        <c:noMultiLvlLbl val="0"/>
      </c:catAx>
      <c:valAx>
        <c:axId val="115892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5862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464525702557189"/>
          <c:y val="5.6109142621736566E-2"/>
          <c:w val="0.77883730159153486"/>
          <c:h val="0.76593800194745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2014 - 2015 уч.год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высшее образование</c:v>
                </c:pt>
                <c:pt idx="1">
                  <c:v>среднее специальное</c:v>
                </c:pt>
                <c:pt idx="2">
                  <c:v>стаж от 0 -3 лет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0.43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2015 - 2016 уч.год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высшее образование</c:v>
                </c:pt>
                <c:pt idx="1">
                  <c:v>среднее специальное</c:v>
                </c:pt>
                <c:pt idx="2">
                  <c:v>стаж от 0 -3 лет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0.54</c:v>
                </c:pt>
                <c:pt idx="1">
                  <c:v>0.46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975488"/>
        <c:axId val="118977280"/>
        <c:axId val="0"/>
      </c:bar3DChart>
      <c:catAx>
        <c:axId val="118975488"/>
        <c:scaling>
          <c:orientation val="minMax"/>
        </c:scaling>
        <c:delete val="1"/>
        <c:axPos val="b"/>
        <c:majorTickMark val="out"/>
        <c:minorTickMark val="none"/>
        <c:tickLblPos val="low"/>
        <c:crossAx val="118977280"/>
        <c:crosses val="autoZero"/>
        <c:auto val="1"/>
        <c:lblAlgn val="ctr"/>
        <c:lblOffset val="100"/>
        <c:noMultiLvlLbl val="0"/>
      </c:catAx>
      <c:valAx>
        <c:axId val="118977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975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79207742290619"/>
          <c:y val="0.10016424728702461"/>
          <c:w val="0.27551440318242965"/>
          <c:h val="0.165937777158470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345047146884416"/>
          <c:y val="3.6443293946503759E-2"/>
          <c:w val="0.63888366384757456"/>
          <c:h val="0.781510807755167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2014 -2015 уч.год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без категории</c:v>
                </c:pt>
                <c:pt idx="1">
                  <c:v>1 категория</c:v>
                </c:pt>
                <c:pt idx="2">
                  <c:v>высшая категория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</c:v>
                </c:pt>
                <c:pt idx="1">
                  <c:v>7.0000000000000007E-2</c:v>
                </c:pt>
                <c:pt idx="2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2015 - 2016 уч.год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без категории</c:v>
                </c:pt>
                <c:pt idx="1">
                  <c:v>1 категория</c:v>
                </c:pt>
                <c:pt idx="2">
                  <c:v>высшая категория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0.42</c:v>
                </c:pt>
                <c:pt idx="1">
                  <c:v>0.48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36928"/>
        <c:axId val="118638464"/>
        <c:axId val="0"/>
      </c:bar3DChart>
      <c:catAx>
        <c:axId val="118636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8638464"/>
        <c:crosses val="autoZero"/>
        <c:auto val="1"/>
        <c:lblAlgn val="ctr"/>
        <c:lblOffset val="100"/>
        <c:noMultiLvlLbl val="0"/>
      </c:catAx>
      <c:valAx>
        <c:axId val="118638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636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87734519296199"/>
          <c:y val="0.39125154138467327"/>
          <c:w val="0.2510609264119763"/>
          <c:h val="0.1557639777435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 0 до 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2015 - 2016 учебный год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 до 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2015 - 2016 учебный год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5 до 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2015 - 2016 учебный год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10 до 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2015 - 2016 учебный год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 15 до 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2015 - 2016 учебный год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от 20 и более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2015 - 2016 учебный год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125120"/>
        <c:axId val="119126656"/>
        <c:axId val="0"/>
      </c:bar3DChart>
      <c:catAx>
        <c:axId val="119125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126656"/>
        <c:crosses val="autoZero"/>
        <c:auto val="1"/>
        <c:lblAlgn val="ctr"/>
        <c:lblOffset val="100"/>
        <c:noMultiLvlLbl val="0"/>
      </c:catAx>
      <c:valAx>
        <c:axId val="119126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12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876397394770095E-2"/>
          <c:y val="7.4798546689256742E-2"/>
          <c:w val="0.90925731505784002"/>
          <c:h val="0.7523447915509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2014 -2015 уч.год</c:v>
                </c:pt>
              </c:strCache>
            </c:strRef>
          </c:tx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Лист1!$A$2:$A$11</c:f>
              <c:strCache>
                <c:ptCount val="5"/>
                <c:pt idx="0">
                  <c:v>ни разу не болеющие дети</c:v>
                </c:pt>
                <c:pt idx="1">
                  <c:v>1 группа здоровья</c:v>
                </c:pt>
                <c:pt idx="2">
                  <c:v>2 группа здоровья</c:v>
                </c:pt>
                <c:pt idx="3">
                  <c:v>3 группа здоровья</c:v>
                </c:pt>
                <c:pt idx="4">
                  <c:v>4 группа здоровья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0.05</c:v>
                </c:pt>
                <c:pt idx="1">
                  <c:v>0.28000000000000003</c:v>
                </c:pt>
                <c:pt idx="2">
                  <c:v>0.53</c:v>
                </c:pt>
                <c:pt idx="3">
                  <c:v>0.13</c:v>
                </c:pt>
                <c:pt idx="4">
                  <c:v>0.01</c:v>
                </c:pt>
                <c:pt idx="6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2015 -2016 уч.год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5"/>
                <c:pt idx="0">
                  <c:v>ни разу не болеющие дети</c:v>
                </c:pt>
                <c:pt idx="1">
                  <c:v>1 группа здоровья</c:v>
                </c:pt>
                <c:pt idx="2">
                  <c:v>2 группа здоровья</c:v>
                </c:pt>
                <c:pt idx="3">
                  <c:v>3 группа здоровья</c:v>
                </c:pt>
                <c:pt idx="4">
                  <c:v>4 группа здоровья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0.28000000000000003</c:v>
                </c:pt>
                <c:pt idx="1">
                  <c:v>0.3</c:v>
                </c:pt>
                <c:pt idx="2">
                  <c:v>0.31</c:v>
                </c:pt>
                <c:pt idx="3">
                  <c:v>0.11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9037312"/>
        <c:axId val="119044352"/>
      </c:barChart>
      <c:catAx>
        <c:axId val="119037312"/>
        <c:scaling>
          <c:orientation val="minMax"/>
        </c:scaling>
        <c:delete val="1"/>
        <c:axPos val="b"/>
        <c:majorTickMark val="out"/>
        <c:minorTickMark val="none"/>
        <c:tickLblPos val="nextTo"/>
        <c:crossAx val="119044352"/>
        <c:crosses val="autoZero"/>
        <c:auto val="1"/>
        <c:lblAlgn val="ctr"/>
        <c:lblOffset val="100"/>
        <c:noMultiLvlLbl val="0"/>
      </c:catAx>
      <c:valAx>
        <c:axId val="119044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037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2015 -2016 учебный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участие в очных конкурсах (3 педагога)</c:v>
                </c:pt>
                <c:pt idx="1">
                  <c:v>интернет конкурсы - международный уровень (9 педагогов)</c:v>
                </c:pt>
                <c:pt idx="2">
                  <c:v>интернет конкурсы - всероссийский уровень (15 педагогов)</c:v>
                </c:pt>
                <c:pt idx="3">
                  <c:v>публикации, в том числе на maam.ru (8 педагогов)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0.09</c:v>
                </c:pt>
                <c:pt idx="1">
                  <c:v>0.28999999999999998</c:v>
                </c:pt>
                <c:pt idx="2">
                  <c:v>0.48</c:v>
                </c:pt>
                <c:pt idx="3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0.56009</cdr:x>
      <cdr:y>0.83051</cdr:y>
    </cdr:from>
    <cdr:to>
      <cdr:x>0.76174</cdr:x>
      <cdr:y>0.98305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0250" y="3528392"/>
          <a:ext cx="151216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Стаж 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от 0-3 лет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0.36805</cdr:x>
      <cdr:y>0.83051</cdr:y>
    </cdr:from>
    <cdr:to>
      <cdr:x>0.5697</cdr:x>
      <cdr:y>0.98305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60090" y="3528392"/>
          <a:ext cx="151216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Среднее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образование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0.1376</cdr:x>
      <cdr:y>0.82552</cdr:y>
    </cdr:from>
    <cdr:to>
      <cdr:x>0.36205</cdr:x>
      <cdr:y>0.97806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31898" y="3507184"/>
          <a:ext cx="168319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Высшее образование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0.04375</cdr:x>
      <cdr:y>0.85938</cdr:y>
    </cdr:from>
    <cdr:to>
      <cdr:x>0.1575</cdr:x>
      <cdr:y>0.96875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3960440"/>
          <a:ext cx="9361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0.035</cdr:x>
      <cdr:y>0.875</cdr:y>
    </cdr:from>
    <cdr:to>
      <cdr:x>0.16625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4032448"/>
          <a:ext cx="108012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Не болеющие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0.14875</cdr:x>
      <cdr:y>0.84375</cdr:y>
    </cdr:from>
    <cdr:to>
      <cdr:x>0.2625</cdr:x>
      <cdr:y>0.95313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24136" y="3888432"/>
          <a:ext cx="9361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0.175</cdr:x>
      <cdr:y>0.82813</cdr:y>
    </cdr:from>
    <cdr:to>
      <cdr:x>0.2625</cdr:x>
      <cdr:y>0.95313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0160" y="3816424"/>
          <a:ext cx="72008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/>
            <a:t>1 группа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0.27125</cdr:x>
      <cdr:y>0.82813</cdr:y>
    </cdr:from>
    <cdr:to>
      <cdr:x>0.35</cdr:x>
      <cdr:y>0.95313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32248" y="3816424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 группа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0.36749</cdr:x>
      <cdr:y>0.82813</cdr:y>
    </cdr:from>
    <cdr:to>
      <cdr:x>0.44624</cdr:x>
      <cdr:y>0.95313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24336" y="3816424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 группа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0.44624</cdr:x>
      <cdr:y>0.82813</cdr:y>
    </cdr:from>
    <cdr:to>
      <cdr:x>0.53374</cdr:x>
      <cdr:y>0.9375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72408" y="3816424"/>
          <a:ext cx="7200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 группа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32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68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274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87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636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7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36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11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6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dou239@mail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tsad26-kemedu.ucoz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nachalo4ka.ru/wp-content/uploads/2014/04/Proshhay-nachalnaya-prevyu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187551"/>
          </a:xfrm>
        </p:spPr>
        <p:txBody>
          <a:bodyPr/>
          <a:lstStyle/>
          <a:p>
            <a:r>
              <a:rPr lang="ru-RU" sz="3200" b="1" i="1" dirty="0">
                <a:solidFill>
                  <a:srgbClr val="0070C0"/>
                </a:solidFill>
                <a:effectLst/>
                <a:latin typeface="georgia"/>
              </a:rPr>
              <a:t>Публичный доклад 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</a:b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  <a:t>заведующей </a:t>
            </a:r>
            <a:r>
              <a:rPr lang="ru-RU" sz="3200" b="1" i="1" dirty="0">
                <a:solidFill>
                  <a:srgbClr val="0070C0"/>
                </a:solidFill>
                <a:effectLst/>
                <a:latin typeface="georgia"/>
              </a:rPr>
              <a:t>МАДОУ №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  <a:t>26 «Центр развития ребенка – детский сад» </a:t>
            </a:r>
            <a:b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</a:b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  <a:t>за 2015 </a:t>
            </a:r>
            <a:r>
              <a:rPr lang="ru-RU" sz="3200" b="1" i="1" dirty="0">
                <a:solidFill>
                  <a:srgbClr val="0070C0"/>
                </a:solidFill>
                <a:effectLst/>
                <a:latin typeface="georgia"/>
              </a:rPr>
              <a:t>- 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  <a:t>2016 </a:t>
            </a:r>
            <a:r>
              <a:rPr lang="ru-RU" sz="3200" b="1" i="1" dirty="0">
                <a:solidFill>
                  <a:srgbClr val="0070C0"/>
                </a:solidFill>
                <a:effectLst/>
                <a:latin typeface="georgia"/>
              </a:rPr>
              <a:t>учебный год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  <a:t>.</a:t>
            </a:r>
            <a:b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</a:b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/>
                <a:latin typeface="georgia"/>
              </a:rPr>
            </a:br>
            <a:r>
              <a:rPr lang="ru-RU" sz="3200" b="1" i="1" dirty="0" smtClean="0">
                <a:solidFill>
                  <a:srgbClr val="00B050"/>
                </a:solidFill>
                <a:effectLst/>
                <a:latin typeface="georgia"/>
              </a:rPr>
              <a:t>«Солнечная полянка»</a:t>
            </a:r>
            <a:r>
              <a:rPr lang="ru-RU" sz="3200" b="1" i="1" dirty="0">
                <a:solidFill>
                  <a:srgbClr val="00B050"/>
                </a:solidFill>
                <a:effectLst/>
                <a:latin typeface="georgia"/>
              </a:rPr>
              <a:t/>
            </a:r>
            <a:br>
              <a:rPr lang="ru-RU" sz="3200" b="1" i="1" dirty="0">
                <a:solidFill>
                  <a:srgbClr val="00B050"/>
                </a:solidFill>
                <a:effectLst/>
                <a:latin typeface="georgia"/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63488"/>
          </a:xfrm>
        </p:spPr>
        <p:txBody>
          <a:bodyPr/>
          <a:lstStyle/>
          <a:p>
            <a:r>
              <a:rPr lang="ru-RU" sz="2400" b="1" i="1" dirty="0" smtClean="0"/>
              <a:t>Анализ групп здоровья детей за 2015-2016 учебный год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971155"/>
              </p:ext>
            </p:extLst>
          </p:nvPr>
        </p:nvGraphicFramePr>
        <p:xfrm>
          <a:off x="539552" y="1772816"/>
          <a:ext cx="8229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 smtClean="0">
                <a:solidFill>
                  <a:srgbClr val="2F5897"/>
                </a:solidFill>
              </a:rPr>
              <a:t>Деловая активность педагогов </a:t>
            </a:r>
            <a:br>
              <a:rPr lang="ru-RU" sz="2800" b="1" i="1" dirty="0" smtClean="0">
                <a:solidFill>
                  <a:srgbClr val="2F5897"/>
                </a:solidFill>
              </a:rPr>
            </a:br>
            <a:r>
              <a:rPr lang="ru-RU" sz="2800" b="1" i="1" dirty="0" smtClean="0">
                <a:solidFill>
                  <a:srgbClr val="2F5897"/>
                </a:solidFill>
              </a:rPr>
              <a:t>за </a:t>
            </a:r>
            <a:r>
              <a:rPr lang="ru-RU" sz="2800" b="1" i="1" dirty="0" smtClean="0">
                <a:solidFill>
                  <a:srgbClr val="2F5897"/>
                </a:solidFill>
              </a:rPr>
              <a:t>201</a:t>
            </a:r>
            <a:r>
              <a:rPr lang="en-US" sz="2800" b="1" i="1" dirty="0" smtClean="0">
                <a:solidFill>
                  <a:srgbClr val="2F5897"/>
                </a:solidFill>
              </a:rPr>
              <a:t>5</a:t>
            </a:r>
            <a:r>
              <a:rPr lang="ru-RU" sz="2800" b="1" i="1" dirty="0" smtClean="0">
                <a:solidFill>
                  <a:srgbClr val="2F5897"/>
                </a:solidFill>
              </a:rPr>
              <a:t>-201</a:t>
            </a:r>
            <a:r>
              <a:rPr lang="en-US" sz="2800" b="1" i="1" dirty="0" smtClean="0">
                <a:solidFill>
                  <a:srgbClr val="2F5897"/>
                </a:solidFill>
              </a:rPr>
              <a:t>6</a:t>
            </a:r>
            <a:r>
              <a:rPr lang="ru-RU" sz="2800" b="1" i="1" dirty="0" smtClean="0">
                <a:solidFill>
                  <a:srgbClr val="2F5897"/>
                </a:solidFill>
              </a:rPr>
              <a:t> </a:t>
            </a:r>
            <a:r>
              <a:rPr lang="ru-RU" sz="2800" b="1" i="1" dirty="0">
                <a:solidFill>
                  <a:srgbClr val="2F5897"/>
                </a:solidFill>
              </a:rPr>
              <a:t>учебный год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218144"/>
              </p:ext>
            </p:extLst>
          </p:nvPr>
        </p:nvGraphicFramePr>
        <p:xfrm>
          <a:off x="457200" y="1412776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41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29" y="476672"/>
            <a:ext cx="8229600" cy="792088"/>
          </a:xfrm>
        </p:spPr>
        <p:txBody>
          <a:bodyPr/>
          <a:lstStyle/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Конкурсы, выставки и мероприятия, проводимые ДОУ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562524"/>
              </p:ext>
            </p:extLst>
          </p:nvPr>
        </p:nvGraphicFramePr>
        <p:xfrm>
          <a:off x="1043608" y="1484784"/>
          <a:ext cx="7128792" cy="441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665"/>
                <a:gridCol w="2469127"/>
              </a:tblGrid>
              <a:tr h="58829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Название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Время прохождения</a:t>
                      </a:r>
                      <a:endParaRPr lang="ru-RU" dirty="0"/>
                    </a:p>
                  </a:txBody>
                  <a:tcPr/>
                </a:tc>
              </a:tr>
              <a:tr h="4762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Конкурс – выставка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«Осенний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 лист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Октябрь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2015</a:t>
                      </a:r>
                      <a:endParaRPr lang="ru-RU" sz="1400" dirty="0"/>
                    </a:p>
                  </a:txBody>
                  <a:tcPr/>
                </a:tc>
              </a:tr>
              <a:tr h="6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Всемирный день улыбки и почты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cs typeface="Times New Roman"/>
                        </a:rPr>
                        <a:t>«Отправь улыбку»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Октябрь 2015</a:t>
                      </a:r>
                      <a:endParaRPr lang="ru-RU" sz="1400" dirty="0"/>
                    </a:p>
                  </a:txBody>
                  <a:tcPr/>
                </a:tc>
              </a:tr>
              <a:tr h="6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/>
                        <a:t>Международный день школьных библиотек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/>
                        <a:t>«Экскурсия в школьную библиотеку»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Октябрь 2015</a:t>
                      </a:r>
                      <a:endParaRPr lang="ru-RU" sz="1400" dirty="0"/>
                    </a:p>
                  </a:txBody>
                  <a:tcPr/>
                </a:tc>
              </a:tr>
              <a:tr h="669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«Шляпный бал»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«День матери»</a:t>
                      </a:r>
                      <a:endParaRPr lang="ru-RU" sz="1400" dirty="0"/>
                    </a:p>
                  </a:txBody>
                  <a:tcPr/>
                </a:tc>
              </a:tr>
              <a:tr h="8684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Международный день КВН</a:t>
                      </a:r>
                    </a:p>
                    <a:p>
                      <a:pPr algn="ctr"/>
                      <a:r>
                        <a:rPr lang="ru-RU" sz="1400" dirty="0" smtClean="0"/>
                        <a:t>«Игра между педагогами»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Ноябрь </a:t>
                      </a:r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/>
                </a:tc>
              </a:tr>
              <a:tr h="4762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Благотворительная акция для детей детских домов</a:t>
                      </a:r>
                    </a:p>
                    <a:p>
                      <a:pPr algn="ctr"/>
                      <a:r>
                        <a:rPr lang="ru-RU" sz="1400" dirty="0" smtClean="0"/>
                        <a:t>«Теплые вещи»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Ноябрь </a:t>
                      </a:r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Конкурсы, выставки и мероприятия, проводимые ДОУ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76568"/>
              </p:ext>
            </p:extLst>
          </p:nvPr>
        </p:nvGraphicFramePr>
        <p:xfrm>
          <a:off x="827584" y="1507065"/>
          <a:ext cx="7272808" cy="408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3800"/>
                <a:gridCol w="2519008"/>
              </a:tblGrid>
              <a:tr h="5700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Название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Время прохождения</a:t>
                      </a:r>
                      <a:endParaRPr lang="ru-RU" dirty="0"/>
                    </a:p>
                  </a:txBody>
                  <a:tcPr/>
                </a:tc>
              </a:tr>
              <a:tr h="4614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Конкурс</a:t>
                      </a:r>
                    </a:p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«Самая оригинальная елка»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Декабрь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2015</a:t>
                      </a:r>
                      <a:endParaRPr lang="ru-RU" sz="1400" dirty="0"/>
                    </a:p>
                  </a:txBody>
                  <a:tcPr/>
                </a:tc>
              </a:tr>
              <a:tr h="6141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«Избушка добрых книг»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Закрытие года литературы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Декабрь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2015</a:t>
                      </a:r>
                      <a:endParaRPr lang="ru-RU" sz="1400" dirty="0"/>
                    </a:p>
                  </a:txBody>
                  <a:tcPr/>
                </a:tc>
              </a:tr>
              <a:tr h="6141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Развлечение для детей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«Литературная гостиная»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Январь 2016</a:t>
                      </a:r>
                      <a:endParaRPr lang="ru-RU" sz="1400" dirty="0"/>
                    </a:p>
                  </a:txBody>
                  <a:tcPr/>
                </a:tc>
              </a:tr>
              <a:tr h="6141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Открытое занятие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Мульттеатра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родительского клуба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(для детей и их родителей)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Январь 2016</a:t>
                      </a:r>
                      <a:endParaRPr lang="ru-RU" sz="1400" dirty="0"/>
                    </a:p>
                  </a:txBody>
                  <a:tcPr/>
                </a:tc>
              </a:tr>
              <a:tr h="4823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Выставка </a:t>
                      </a:r>
                      <a:r>
                        <a:rPr lang="ru-RU" sz="1400" dirty="0" smtClean="0"/>
                        <a:t>творческих работ</a:t>
                      </a:r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 </a:t>
                      </a:r>
                      <a:r>
                        <a:rPr lang="ru-RU" sz="1400" dirty="0" smtClean="0"/>
                        <a:t>«Защитник отечества»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Февраль </a:t>
                      </a:r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/>
                </a:tc>
              </a:tr>
              <a:tr h="5402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</a:rPr>
                        <a:t>Квест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 «Супер папы»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Февраль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2016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Конкурсы, выставки и мероприятия, проводимые ДОУ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947624"/>
              </p:ext>
            </p:extLst>
          </p:nvPr>
        </p:nvGraphicFramePr>
        <p:xfrm>
          <a:off x="971600" y="1268760"/>
          <a:ext cx="7272808" cy="3375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3799"/>
                <a:gridCol w="25190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Название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Время прохождения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Масленица</a:t>
                      </a:r>
                    </a:p>
                    <a:p>
                      <a:pPr algn="ctr"/>
                      <a:r>
                        <a:rPr lang="ru-RU" sz="1200" dirty="0" smtClean="0"/>
                        <a:t>(ярмарка, зимние забавы, чаепитие, проводы зимы)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Март 2016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«День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смеха или все наоборот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Выставка конкурс ко дню космонавтики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«Открой свою планету»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Участие в районном фестивале талантов </a:t>
                      </a:r>
                    </a:p>
                    <a:p>
                      <a:pPr algn="ctr"/>
                      <a:r>
                        <a:rPr lang="ru-RU" sz="1200" dirty="0" smtClean="0"/>
                        <a:t>«Радуга»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Апрель 2016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Мероприятия ко дню Победы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Май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2016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Оформление цветочных клумб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6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родителей ДОУ в конкурсах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649981"/>
              </p:ext>
            </p:extLst>
          </p:nvPr>
        </p:nvGraphicFramePr>
        <p:xfrm>
          <a:off x="457200" y="1484313"/>
          <a:ext cx="8229602" cy="225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1800200"/>
                <a:gridCol w="1584176"/>
                <a:gridCol w="23866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конкурса, название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прохождения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Победа в районном соревновании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«Мама , папа, я-спортивная семья»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Март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2016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1 степени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Семья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</a:rPr>
                        <a:t>Булатовых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группа «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</a:rPr>
                        <a:t>Умнички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Участие в городском спортивном конкурсе</a:t>
                      </a:r>
                    </a:p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«Мама, папа, я- спортивная семья»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Апрель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2016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Дипломат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Семья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Петрунниковых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Группа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Умнички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2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воспитанников</a:t>
            </a: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15279"/>
              </p:ext>
            </p:extLst>
          </p:nvPr>
        </p:nvGraphicFramePr>
        <p:xfrm>
          <a:off x="971600" y="1556792"/>
          <a:ext cx="7200800" cy="321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0031"/>
                <a:gridCol w="3130769"/>
              </a:tblGrid>
              <a:tr h="4432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 конкурса, название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Участники </a:t>
                      </a:r>
                      <a:endParaRPr lang="ru-RU" sz="1600" dirty="0"/>
                    </a:p>
                  </a:txBody>
                  <a:tcPr/>
                </a:tc>
              </a:tr>
              <a:tr h="6983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Победа в районном соревновании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«Мама , папа, я-спортивная семья»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Булатов Дамир</a:t>
                      </a:r>
                      <a:endParaRPr lang="ru-RU" sz="1200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Участие в городском спортивном конкурсе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«Мама, папа, я- спортивная семья»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Петрунников</a:t>
                      </a:r>
                      <a:r>
                        <a:rPr lang="ru-RU" sz="1200" dirty="0" smtClean="0"/>
                        <a:t> Дмитрий</a:t>
                      </a:r>
                    </a:p>
                  </a:txBody>
                  <a:tcPr/>
                </a:tc>
              </a:tr>
              <a:tr h="9837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Районный фестиваль талантов «Радуга»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Хореографический номер: дети старшей и подготовительной групп;</a:t>
                      </a:r>
                    </a:p>
                    <a:p>
                      <a:pPr algn="ctr"/>
                      <a:r>
                        <a:rPr lang="ru-RU" sz="1200" dirty="0" smtClean="0"/>
                        <a:t>Вокально</a:t>
                      </a:r>
                      <a:r>
                        <a:rPr lang="ru-RU" sz="1200" baseline="0" dirty="0" smtClean="0"/>
                        <a:t> – хореографический  номер; дети средних, старших групп</a:t>
                      </a:r>
                      <a:endParaRPr lang="ru-RU" sz="1200" dirty="0"/>
                    </a:p>
                  </a:txBody>
                  <a:tcPr/>
                </a:tc>
              </a:tr>
              <a:tr h="5465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Районная спартакиада, посвященная Великой</a:t>
                      </a:r>
                      <a:r>
                        <a:rPr lang="ru-RU" sz="1200" baseline="0" dirty="0" smtClean="0"/>
                        <a:t> Победе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sng" dirty="0" smtClean="0"/>
                        <a:t>Победа</a:t>
                      </a:r>
                    </a:p>
                    <a:p>
                      <a:pPr algn="ctr"/>
                      <a:r>
                        <a:rPr lang="ru-RU" sz="1200" dirty="0" smtClean="0"/>
                        <a:t>Дети подготовительной</a:t>
                      </a:r>
                      <a:r>
                        <a:rPr lang="ru-RU" sz="1200" baseline="0" dirty="0" smtClean="0"/>
                        <a:t> группы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0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сентября 2014 г МАДОУ № 26 является базовой площадкой для проведения выездных тематических занятий слушателей факультета повышения квалификации.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показывали: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Проскурякова Яна Николаевна – музыкальный руководитель;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Терзицкая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Анатольевна – педагог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изодеятельности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Булатова Анастасия Борисовна – педагог хореограф;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Брежнева Ирина Алексеевна –педагог ДО;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Тихонова Анна Владимировна – воспитатель группы «Дружные ребята»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«Центр развития ребенка – детский сад»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открыто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августе 2014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года. Учреждение находится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жилом районе города Кемерово «Лесная поляна».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МАДОУ - это отдельно стоящее здание, расположенное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рядом с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быстро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растущим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микрорайоном «Кедровый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бор». Территория детского сада озеленена, имеется спортивная площадка и уютные веранды, песочницы, игровые модули, столики для занятий и игр детей.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Полное официальное наименование Учреждения – муниципальное автономное дошкольное образовательное учреждение №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«Центр развития ребенка – детский сад».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Сокращенное официальное наименование - МАДОУ №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«Центр развития ребенка – детский сад»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нахождения: Россия,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650071,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Кемерово, пр.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В.В.Михайлова,4.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77-29-91, e-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madou_26@mail.ru,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официального сайта в сети "Интернет"  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://detsad26-kemedu.ucoz.ru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4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404664"/>
            <a:ext cx="8720765" cy="612068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предмет деятельности </a:t>
            </a:r>
            <a:r>
              <a:rPr 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Предметом деятельности МАДОУ является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воспитания, присмотра, ухода и оздоровления воспитанников в соответствии с настоящим Уставом и заданиями Учредителя. Целью Учреждения является: - реализация комплексного подхода к развитию ребенка; создание максимально благоприятных условий для охраны и укрепления здоровья, физического, интеллектуального, нравственного и художественно-эстетического развития личности; обеспечение качества образовательного процесса в соответствии с действующим законодательством.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3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Основными задачами являются: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а) охрана жизни и укрепление физического и психического здоровья детей;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б) обеспечение интеллектуального, личностного, физического, познавательно-речевого, эстетического,     развития детей;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в) осуществление необходимой коррекции отклонений в развитии ребенка;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г) приобщение детей к общечеловеческим ценностям;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д) создание развивающей предметно-пространственной среды и условий для обогащённой разнообразной деятельности детей;   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е) осуществление коррекции в личностном развитии детей через организацию индивидуальных и коллективных видов деятельности;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ж) взаимодействие с семьей для обеспечения полноценного развития ребенка, вовлечение родителей в образовательный процесс, формирование у них компетентной педагогической позиции по отношению к собственному ребёнку;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з) удовлетворение потребностей семьи в воспитательных и образовательных услугах.</a:t>
            </a:r>
            <a:endParaRPr lang="ru-RU" sz="3200" b="0" i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404664"/>
            <a:ext cx="8720765" cy="6120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Медицинское обслуживание осуществляет Муниципальное учреждение здравоохранения «Детская клиническая больница № 2», и   медицинский   персонал Учреждения согласно штатному расписанию, который наряду с администрацией несёт ответственность за здоровье   и физическое развитие детей, проведение профилактических мероприятий, соблюдение санитарно-гигиенических норм, режим и качество питания. 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Учреждение обеспечивает гарантированное сбалансированное пятиразовое питание (завтрак, второй завтрак, обед, полдник, ужин) в соответствии с возрастом детей и временем пребывания в детском саду по утверждённым нормам.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Работники Учреждения проходят медицинский осмотр 1 раз в год   в соответствии с   графиком. Медицинский осмотр проводится за счёт средств муниципального бюджета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Учреждении функционируют 12 групп, количество групп определено, исходя из их предельной наполняемости, принятой при расчете норматива бюджетного финансирования, с учетом санитарных норм и условий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процесса. Контингент воспитанников формируется в соответствии с их возрастом. 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 общеразвивающей направленности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компенсирующей направленности для детей с тяжелыми нарушениями речи.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Приём осуществляется на основании следующих документов: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  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а) письменного заявление родителей (законных представителей) о приёме ребёнка; 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б) медицинского заключения о состоянии здоровья ребёнка;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в) копии свидетельства о рождении ребенка;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 г) документа, удостоверяющего личность одного из родителей (законных представителей).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800" b="0" i="0" dirty="0">
              <a:solidFill>
                <a:srgbClr val="4E4E4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404664"/>
            <a:ext cx="8720765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>
                <a:solidFill>
                  <a:srgbClr val="4E4E4E"/>
                </a:solidFill>
                <a:latin typeface="arial"/>
              </a:rPr>
              <a:t> </a:t>
            </a:r>
            <a:r>
              <a:rPr lang="ru-RU" sz="1600" b="1" i="1" dirty="0">
                <a:solidFill>
                  <a:schemeClr val="tx1"/>
                </a:solidFill>
                <a:latin typeface="arial"/>
              </a:rPr>
              <a:t>Режим работы учреждения.</a:t>
            </a:r>
            <a:endParaRPr lang="ru-RU" sz="1600" dirty="0">
              <a:solidFill>
                <a:schemeClr val="tx1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4E4E4E"/>
                </a:solidFill>
                <a:latin typeface="arial"/>
              </a:rPr>
              <a:t> 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4E4E4E"/>
                </a:solidFill>
                <a:latin typeface="arial"/>
              </a:rPr>
              <a:t> </a:t>
            </a:r>
          </a:p>
          <a:p>
            <a:r>
              <a:rPr lang="ru-RU" sz="1600" dirty="0">
                <a:solidFill>
                  <a:srgbClr val="4E4E4E"/>
                </a:solidFill>
                <a:latin typeface="arial"/>
              </a:rPr>
              <a:t>   </a:t>
            </a:r>
            <a:r>
              <a:rPr lang="ru-RU" sz="1600" dirty="0">
                <a:solidFill>
                  <a:schemeClr val="tx1"/>
                </a:solidFill>
                <a:latin typeface="arial"/>
              </a:rPr>
              <a:t> 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Рабочая неделя – пятидневная. Длительность работы учреждения – 12 часов, пребывание детей с 7.00 до 19.00. Дополнительные выходные дни устанавливаются согласно действующему законодательству.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 В МАДОУ 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работают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педагогов,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них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воспитатель,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– музыкальный руководитель,  специалист по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изодеятельности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хореограф, педагог по театральной деятельности, 2 учителя-логопеда, педагог-психолог, инструкторы по плаванию и физической культуре. Медицинский блок представляют: старшая медсестра,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педиатр.     </a:t>
            </a:r>
          </a:p>
          <a:p>
            <a:pPr algn="just"/>
            <a:endParaRPr lang="ru-RU" sz="1800" b="0" i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1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 smtClean="0"/>
              <a:t>Возрастная категория </a:t>
            </a:r>
            <a:br>
              <a:rPr lang="ru-RU" sz="2400" b="1" i="1" dirty="0" smtClean="0"/>
            </a:br>
            <a:r>
              <a:rPr lang="ru-RU" sz="2400" b="1" i="1" dirty="0" smtClean="0"/>
              <a:t>педагогических работников ДОУ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248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48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2697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Образование педагогических работников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673398"/>
              </p:ext>
            </p:extLst>
          </p:nvPr>
        </p:nvGraphicFramePr>
        <p:xfrm>
          <a:off x="803798" y="1844824"/>
          <a:ext cx="74991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88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Аттестация педагогических работников </a:t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2015 – 2016 учебный год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1047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6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09177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/>
              <a:t>Стаж педагогических работников в ДОУ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613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26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1003</TotalTime>
  <Words>523</Words>
  <Application>Microsoft Office PowerPoint</Application>
  <PresentationFormat>Экран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Исполнительная</vt:lpstr>
      <vt:lpstr>Тема Office</vt:lpstr>
      <vt:lpstr>Публичный доклад  заведующей МАДОУ №26 «Центр развития ребенка – детский сад»  за 2015 - 2016 учебный год.  «Солнечная полянка»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Возрастная категория  педагогических работников ДОУ</vt:lpstr>
      <vt:lpstr>Образование педагогических работников</vt:lpstr>
      <vt:lpstr>Аттестация педагогических работников  за 2015 – 2016 учебный год</vt:lpstr>
      <vt:lpstr>Стаж педагогических работников в ДОУ</vt:lpstr>
      <vt:lpstr>Анализ групп здоровья детей за 2015-2016 учебный год</vt:lpstr>
      <vt:lpstr>Деловая активность педагогов  за 2015-2016 учебный год</vt:lpstr>
      <vt:lpstr>Конкурсы, выставки и мероприятия, проводимые ДОУ</vt:lpstr>
      <vt:lpstr>Конкурсы, выставки и мероприятия, проводимые ДОУ</vt:lpstr>
      <vt:lpstr>Конкурсы, выставки и мероприятия, проводимые ДОУ</vt:lpstr>
      <vt:lpstr>Участие родителей ДОУ в конкурсах</vt:lpstr>
      <vt:lpstr>Участие воспитанников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аттестации педагогических работников за 2014-2015 учебный год</dc:title>
  <dc:creator>User</dc:creator>
  <cp:lastModifiedBy>ПК</cp:lastModifiedBy>
  <cp:revision>65</cp:revision>
  <dcterms:created xsi:type="dcterms:W3CDTF">2015-07-01T08:34:09Z</dcterms:created>
  <dcterms:modified xsi:type="dcterms:W3CDTF">2016-08-02T02:08:18Z</dcterms:modified>
</cp:coreProperties>
</file>